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300" r:id="rId3"/>
    <p:sldId id="285" r:id="rId4"/>
    <p:sldId id="256" r:id="rId5"/>
    <p:sldId id="273" r:id="rId6"/>
    <p:sldId id="293" r:id="rId7"/>
    <p:sldId id="303" r:id="rId8"/>
    <p:sldId id="296" r:id="rId9"/>
    <p:sldId id="298" r:id="rId10"/>
    <p:sldId id="290" r:id="rId11"/>
    <p:sldId id="295" r:id="rId12"/>
    <p:sldId id="294" r:id="rId13"/>
    <p:sldId id="304" r:id="rId14"/>
    <p:sldId id="292" r:id="rId15"/>
    <p:sldId id="302" r:id="rId16"/>
    <p:sldId id="297" r:id="rId17"/>
    <p:sldId id="299" r:id="rId18"/>
    <p:sldId id="291" r:id="rId19"/>
    <p:sldId id="301" r:id="rId20"/>
    <p:sldId id="269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haw" initials="PS" lastIdx="1" clrIdx="0">
    <p:extLst>
      <p:ext uri="{19B8F6BF-5375-455C-9EA6-DF929625EA0E}">
        <p15:presenceInfo xmlns:p15="http://schemas.microsoft.com/office/powerpoint/2012/main" userId="d52f4907708702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66CC"/>
    <a:srgbClr val="94C04C"/>
    <a:srgbClr val="D6BBEB"/>
    <a:srgbClr val="5F5F5F"/>
    <a:srgbClr val="777777"/>
    <a:srgbClr val="4D4D4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2CC4B-21F2-459D-8928-501E561F9C6E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97F2-7C4B-4D5A-BAF4-A4CE4A311F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97F2-7C4B-4D5A-BAF4-A4CE4A311FF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86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6DA8-386D-4663-9E24-B173095058B8}" type="datetimeFigureOut">
              <a:rPr lang="en-GB" smtClean="0"/>
              <a:pPr/>
              <a:t>08/05/2024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94CA-48D5-4F81-BFF8-227C9C8F0D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flickr.com/photos/nickwood-photos/48060345616/in/pool-british_isles_flora_and_fauna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breathtaking-blog.blogspot.com/2016/11/the-asian-hornet-and-nest.html" TargetMode="Externa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mouthcommunityorchard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DartmouthCommunityOrchar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0980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6CC"/>
                </a:solidFill>
              </a:rPr>
              <a:t>Annual General Meeting</a:t>
            </a:r>
            <a:br>
              <a:rPr lang="en-GB" b="1" dirty="0">
                <a:solidFill>
                  <a:srgbClr val="0066CC"/>
                </a:solidFill>
              </a:rPr>
            </a:br>
            <a:r>
              <a:rPr lang="en-GB" sz="2000" b="1" i="1" dirty="0">
                <a:solidFill>
                  <a:srgbClr val="0066CC"/>
                </a:solidFill>
              </a:rPr>
              <a:t>Wednesday 1</a:t>
            </a:r>
            <a:r>
              <a:rPr lang="en-GB" sz="2000" b="1" i="1" baseline="30000" dirty="0">
                <a:solidFill>
                  <a:srgbClr val="0066CC"/>
                </a:solidFill>
              </a:rPr>
              <a:t>st</a:t>
            </a:r>
            <a:r>
              <a:rPr lang="en-GB" sz="2000" b="1" i="1" dirty="0">
                <a:solidFill>
                  <a:srgbClr val="0066CC"/>
                </a:solidFill>
              </a:rPr>
              <a:t> May 2024 </a:t>
            </a:r>
            <a:br>
              <a:rPr lang="en-GB" b="1" i="1" dirty="0">
                <a:solidFill>
                  <a:srgbClr val="0066CC"/>
                </a:solidFill>
              </a:rPr>
            </a:br>
            <a:r>
              <a:rPr lang="en-GB" b="1" i="1" dirty="0">
                <a:solidFill>
                  <a:srgbClr val="0066CC"/>
                </a:solidFill>
              </a:rPr>
              <a:t>Dartmouth Yacht Club 5.00-6.15 pm approx.</a:t>
            </a:r>
            <a:endParaRPr lang="en-GB" sz="1100" b="1" i="1" dirty="0">
              <a:solidFill>
                <a:srgbClr val="0066CC"/>
              </a:solidFill>
            </a:endParaRPr>
          </a:p>
          <a:p>
            <a:endParaRPr lang="en-GB" sz="100" dirty="0"/>
          </a:p>
          <a:p>
            <a:pPr algn="ctr"/>
            <a:r>
              <a:rPr lang="en-GB" sz="2400" dirty="0"/>
              <a:t>Welcome, introductions &amp; apologies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24060" y="620688"/>
            <a:ext cx="649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Friends of Dartmouth Community Orchard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8C06E-FC32-4BC9-63B3-F6CB238E1456}"/>
              </a:ext>
            </a:extLst>
          </p:cNvPr>
          <p:cNvSpPr txBox="1"/>
          <p:nvPr/>
        </p:nvSpPr>
        <p:spPr>
          <a:xfrm>
            <a:off x="2014633" y="2467049"/>
            <a:ext cx="51147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700" dirty="0"/>
          </a:p>
          <a:p>
            <a:pPr algn="ctr"/>
            <a:r>
              <a:rPr lang="en-GB" sz="2400" b="1" dirty="0"/>
              <a:t>Agenda</a:t>
            </a:r>
            <a:endParaRPr lang="en-GB" sz="2800" dirty="0"/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Minutes of the Last AGM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Amendments to the Constitution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Committee Elections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Treasurer’s report for 2022 - 2023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Committee’s report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n-GB" sz="2400" dirty="0"/>
              <a:t>Objectives for 2024 and beyond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n-GB" sz="2400" dirty="0"/>
              <a:t>Any Other Business </a:t>
            </a:r>
            <a:r>
              <a:rPr lang="en-GB" sz="2000" dirty="0"/>
              <a:t>(previously notified)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87962-AD27-E1EC-B87B-19C5AC43939F}"/>
              </a:ext>
            </a:extLst>
          </p:cNvPr>
          <p:cNvSpPr txBox="1"/>
          <p:nvPr/>
        </p:nvSpPr>
        <p:spPr>
          <a:xfrm>
            <a:off x="3453392" y="5805264"/>
            <a:ext cx="22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Meeting Closure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FDC959-0DF9-5C13-D0A0-10FAA340C8E9}"/>
              </a:ext>
            </a:extLst>
          </p:cNvPr>
          <p:cNvSpPr txBox="1"/>
          <p:nvPr/>
        </p:nvSpPr>
        <p:spPr>
          <a:xfrm>
            <a:off x="1123021" y="528935"/>
            <a:ext cx="7021288" cy="646331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Apple </a:t>
            </a:r>
            <a:r>
              <a:rPr lang="en-GB" sz="3200" b="1" dirty="0">
                <a:solidFill>
                  <a:srgbClr val="0070C0"/>
                </a:solidFill>
              </a:rPr>
              <a:t>Trees</a:t>
            </a:r>
            <a:endParaRPr lang="fr-FR" sz="36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53732F-F0C7-79D9-D88B-679E6BCE7036}"/>
              </a:ext>
            </a:extLst>
          </p:cNvPr>
          <p:cNvGrpSpPr/>
          <p:nvPr/>
        </p:nvGrpSpPr>
        <p:grpSpPr>
          <a:xfrm>
            <a:off x="899977" y="6067164"/>
            <a:ext cx="3988708" cy="523801"/>
            <a:chOff x="2064758" y="5877272"/>
            <a:chExt cx="4660017" cy="52380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F7F8D9A-255B-4A6E-3F05-5513C890E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E4058D-F32A-2B89-ACE4-6966052F5E49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AAD83D-CA34-F33C-4997-82E47CD48095}"/>
              </a:ext>
            </a:extLst>
          </p:cNvPr>
          <p:cNvSpPr txBox="1"/>
          <p:nvPr/>
        </p:nvSpPr>
        <p:spPr>
          <a:xfrm>
            <a:off x="2816642" y="1371258"/>
            <a:ext cx="5571782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2023: five new trees donated &amp; planted </a:t>
            </a:r>
            <a:br>
              <a:rPr lang="en-US" sz="2200" dirty="0"/>
            </a:br>
            <a:r>
              <a:rPr lang="en-US" sz="2200" dirty="0"/>
              <a:t>including two old Devon varieties: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Devonshire Buckland </a:t>
            </a:r>
            <a:b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Devonshire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Quarrenden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08D528-A2E5-E298-B720-B98E8FDA0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65" y="4019520"/>
            <a:ext cx="2191659" cy="21916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D8DA57-589D-AB63-FFAE-AB65809DA1AC}"/>
              </a:ext>
            </a:extLst>
          </p:cNvPr>
          <p:cNvSpPr txBox="1"/>
          <p:nvPr/>
        </p:nvSpPr>
        <p:spPr>
          <a:xfrm>
            <a:off x="927683" y="4245476"/>
            <a:ext cx="5115824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66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Two committee members attended </a:t>
            </a:r>
            <a:b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Orchard Link pruning courses: </a:t>
            </a:r>
            <a:b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newly acquired skills applied straight away!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9B493C-8892-D572-FA0A-6A8FB94C7016}"/>
              </a:ext>
            </a:extLst>
          </p:cNvPr>
          <p:cNvSpPr txBox="1"/>
          <p:nvPr/>
        </p:nvSpPr>
        <p:spPr>
          <a:xfrm>
            <a:off x="2816642" y="3136910"/>
            <a:ext cx="557178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Systematic pruning programme continued </a:t>
            </a:r>
            <a:br>
              <a:rPr lang="en-US" sz="2200" dirty="0"/>
            </a:br>
            <a:r>
              <a:rPr lang="en-US" sz="2200" dirty="0"/>
              <a:t>with formative &amp; restorative pruning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1EF344-4BF0-1102-74C8-C8EB39617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333" y="1840142"/>
            <a:ext cx="2266801" cy="17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500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2AC91-854A-F97A-419F-A15738D65435}"/>
              </a:ext>
            </a:extLst>
          </p:cNvPr>
          <p:cNvSpPr txBox="1"/>
          <p:nvPr/>
        </p:nvSpPr>
        <p:spPr>
          <a:xfrm>
            <a:off x="1061356" y="406112"/>
            <a:ext cx="7021288" cy="646331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Tree </a:t>
            </a:r>
            <a:r>
              <a:rPr lang="en-GB" sz="32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Inventory </a:t>
            </a:r>
            <a:endParaRPr lang="en-GB" sz="32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676DBA-47EC-1228-A7C2-26E705432043}"/>
              </a:ext>
            </a:extLst>
          </p:cNvPr>
          <p:cNvGrpSpPr/>
          <p:nvPr/>
        </p:nvGrpSpPr>
        <p:grpSpPr>
          <a:xfrm>
            <a:off x="2699792" y="6145559"/>
            <a:ext cx="3988708" cy="523801"/>
            <a:chOff x="2064758" y="5877272"/>
            <a:chExt cx="4660017" cy="52380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271D769-23BE-FFD6-FA78-CAAD2D8AE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852824-69BC-F68B-C511-9B4296340E32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0F3685-A8E9-6856-668E-EA2E9556B7C4}"/>
              </a:ext>
            </a:extLst>
          </p:cNvPr>
          <p:cNvSpPr txBox="1"/>
          <p:nvPr/>
        </p:nvSpPr>
        <p:spPr>
          <a:xfrm>
            <a:off x="1050593" y="1322428"/>
            <a:ext cx="3419833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database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updated: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200" dirty="0"/>
              <a:t>149 apple trees </a:t>
            </a:r>
          </a:p>
          <a:p>
            <a:r>
              <a:rPr lang="en-US" sz="2200" dirty="0"/>
              <a:t>– at least 70 varieties</a:t>
            </a:r>
            <a:endParaRPr lang="en-GB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593058-AAAD-193C-7188-3594B3C10901}"/>
              </a:ext>
            </a:extLst>
          </p:cNvPr>
          <p:cNvSpPr txBox="1"/>
          <p:nvPr/>
        </p:nvSpPr>
        <p:spPr>
          <a:xfrm>
            <a:off x="1061356" y="2799265"/>
            <a:ext cx="48599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Tree mapping using GPS co-ordinates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partially complete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8B54E3-5CB8-D051-9BD0-4C2F3B616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4856" y="1444613"/>
            <a:ext cx="2125156" cy="1593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F73FD-BB01-8F3A-B4CC-66195730D833}"/>
              </a:ext>
            </a:extLst>
          </p:cNvPr>
          <p:cNvSpPr txBox="1"/>
          <p:nvPr/>
        </p:nvSpPr>
        <p:spPr>
          <a:xfrm>
            <a:off x="4211960" y="5701385"/>
            <a:ext cx="387068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Memorial Tree Policy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revised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73ACB-80C5-8EAF-2DB0-7A0243E3C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36" y="3841661"/>
            <a:ext cx="2309192" cy="1733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D95A-548E-1AE7-037B-E3EB5F9F19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623" y="4044919"/>
            <a:ext cx="2247979" cy="1685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8422F2-F2D6-0EEA-85D5-0D4C700A6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1694" y="3682569"/>
            <a:ext cx="2094484" cy="15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5444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3917-4187-CE28-9BF1-5AB4A9C57064}"/>
              </a:ext>
            </a:extLst>
          </p:cNvPr>
          <p:cNvSpPr txBox="1"/>
          <p:nvPr/>
        </p:nvSpPr>
        <p:spPr>
          <a:xfrm>
            <a:off x="1079104" y="476672"/>
            <a:ext cx="7021288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B</a:t>
            </a:r>
            <a:r>
              <a:rPr lang="en-GB" sz="3200" b="1" dirty="0">
                <a:solidFill>
                  <a:srgbClr val="0070C0"/>
                </a:solidFill>
              </a:rPr>
              <a:t>ees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643B33-A867-0421-93F6-DE725A12BC4F}"/>
              </a:ext>
            </a:extLst>
          </p:cNvPr>
          <p:cNvGrpSpPr/>
          <p:nvPr/>
        </p:nvGrpSpPr>
        <p:grpSpPr>
          <a:xfrm>
            <a:off x="2699792" y="6073551"/>
            <a:ext cx="3988708" cy="523801"/>
            <a:chOff x="2064758" y="5877272"/>
            <a:chExt cx="4660017" cy="52380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0045BBB-D049-B490-684A-018231420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8F1C94-541E-67B1-61FD-691717357063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E6F6E7-0B5A-426B-CF92-93A2CCB0FCE9}"/>
              </a:ext>
            </a:extLst>
          </p:cNvPr>
          <p:cNvSpPr txBox="1"/>
          <p:nvPr/>
        </p:nvSpPr>
        <p:spPr>
          <a:xfrm>
            <a:off x="1040920" y="1235406"/>
            <a:ext cx="7059471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Bees</a:t>
            </a:r>
            <a:endParaRPr lang="en-US" sz="2400" dirty="0"/>
          </a:p>
          <a:p>
            <a:r>
              <a:rPr lang="en-US" sz="2200" dirty="0"/>
              <a:t>- colonies surviving a long winter; </a:t>
            </a:r>
            <a:r>
              <a:rPr lang="en-US" sz="2400" dirty="0"/>
              <a:t>beginning to re-activate</a:t>
            </a:r>
            <a:br>
              <a:rPr lang="en-US" sz="2400" dirty="0"/>
            </a:br>
            <a:r>
              <a:rPr lang="en-US" sz="2200" dirty="0"/>
              <a:t>- supplementary feeding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AB6D9-9379-B78F-50FB-907EA2413E54}"/>
              </a:ext>
            </a:extLst>
          </p:cNvPr>
          <p:cNvSpPr txBox="1"/>
          <p:nvPr/>
        </p:nvSpPr>
        <p:spPr>
          <a:xfrm>
            <a:off x="1040920" y="4178758"/>
            <a:ext cx="564758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Honey</a:t>
            </a:r>
            <a:endParaRPr lang="en-US" sz="2200" b="1" dirty="0"/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- 29 jars of honey last year</a:t>
            </a:r>
            <a:endParaRPr lang="en-GB" sz="2200" dirty="0"/>
          </a:p>
          <a:p>
            <a:r>
              <a:rPr lang="en-US" sz="2200" dirty="0"/>
              <a:t>- larger harvest expected this year</a:t>
            </a:r>
            <a:br>
              <a:rPr lang="en-US" sz="2200" dirty="0"/>
            </a:br>
            <a:r>
              <a:rPr lang="en-US" sz="2200" dirty="0"/>
              <a:t>- need own honey spinner </a:t>
            </a:r>
            <a:br>
              <a:rPr lang="en-US" sz="2200" dirty="0"/>
            </a:br>
            <a:r>
              <a:rPr lang="en-US" sz="2200" dirty="0"/>
              <a:t>  (loaned from South Hams Beekeepers in 2023)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C004F-C8B0-2876-26D0-4B401FC4EBDA}"/>
              </a:ext>
            </a:extLst>
          </p:cNvPr>
          <p:cNvSpPr txBox="1"/>
          <p:nvPr/>
        </p:nvSpPr>
        <p:spPr>
          <a:xfrm>
            <a:off x="1064127" y="2592823"/>
            <a:ext cx="666949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Hives</a:t>
            </a:r>
            <a:endParaRPr lang="en-US" sz="2200" dirty="0"/>
          </a:p>
          <a:p>
            <a:r>
              <a:rPr lang="en-US" sz="2200" dirty="0"/>
              <a:t>- condition a </a:t>
            </a: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concern: </a:t>
            </a:r>
            <a:r>
              <a:rPr lang="en-GB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Polyhive</a:t>
            </a: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no longer weather proof</a:t>
            </a:r>
            <a:endParaRPr lang="en-US" sz="2200" dirty="0"/>
          </a:p>
          <a:p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- some frames with mould</a:t>
            </a:r>
          </a:p>
          <a:p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some honey has hardened</a:t>
            </a: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A8DEE-BCAE-19C9-9AB7-49C069FD6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2625708" cy="19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8211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BEEF75-E372-6502-D617-2F5753083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0825" y="1907490"/>
            <a:ext cx="3752114" cy="2057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0426B-5CA6-EF62-C574-D63C05887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55920" y="2729757"/>
            <a:ext cx="3821715" cy="2764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62684-6A67-8521-5A92-F17DC6B378E5}"/>
              </a:ext>
            </a:extLst>
          </p:cNvPr>
          <p:cNvSpPr txBox="1"/>
          <p:nvPr/>
        </p:nvSpPr>
        <p:spPr>
          <a:xfrm>
            <a:off x="1079104" y="476672"/>
            <a:ext cx="7021288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B</a:t>
            </a:r>
            <a:r>
              <a:rPr lang="en-GB" sz="3200" b="1" dirty="0">
                <a:solidFill>
                  <a:srgbClr val="0070C0"/>
                </a:solidFill>
              </a:rPr>
              <a:t>ees to Biodiversity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D64A0-2C33-3388-F9B2-7F4E2176FE7E}"/>
              </a:ext>
            </a:extLst>
          </p:cNvPr>
          <p:cNvGrpSpPr/>
          <p:nvPr/>
        </p:nvGrpSpPr>
        <p:grpSpPr>
          <a:xfrm>
            <a:off x="2699792" y="6073551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78FF848-ECB7-1109-DF56-B20A7BEAB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301C37-BC67-8FEE-9D58-AD53CAC58015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E2A276-249C-957D-DAFC-6038F18C9465}"/>
              </a:ext>
            </a:extLst>
          </p:cNvPr>
          <p:cNvSpPr txBox="1"/>
          <p:nvPr/>
        </p:nvSpPr>
        <p:spPr>
          <a:xfrm>
            <a:off x="1423063" y="5495543"/>
            <a:ext cx="3166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://breathtaking-blog.blogspot.com/2016/11/the-asian-hornet-and-nest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7" tooltip="https://creativecommons.org/licenses/by-nc-nd/3.0/"/>
              </a:rPr>
              <a:t>CC BY-NC-ND</a:t>
            </a:r>
            <a:endParaRPr lang="en-GB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8ED7-3FD1-B993-6B48-8D35140FDE70}"/>
              </a:ext>
            </a:extLst>
          </p:cNvPr>
          <p:cNvSpPr txBox="1"/>
          <p:nvPr/>
        </p:nvSpPr>
        <p:spPr>
          <a:xfrm>
            <a:off x="650924" y="1608404"/>
            <a:ext cx="4097736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Asian hornets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increasing with changing climate</a:t>
            </a:r>
            <a:b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serious threat to bee colonies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7C33F-BBCC-A4D3-FC02-88FFFF040B1E}"/>
              </a:ext>
            </a:extLst>
          </p:cNvPr>
          <p:cNvSpPr txBox="1"/>
          <p:nvPr/>
        </p:nvSpPr>
        <p:spPr>
          <a:xfrm>
            <a:off x="5436098" y="4432771"/>
            <a:ext cx="2551982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</a:rPr>
              <a:t>KEEP ALERT</a:t>
            </a:r>
          </a:p>
          <a:p>
            <a:pPr algn="ctr"/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</a:p>
          <a:p>
            <a:pPr algn="ctr"/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 IF SEEN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C5BC3-A7B7-616C-BA5A-384D3C1A2313}"/>
              </a:ext>
            </a:extLst>
          </p:cNvPr>
          <p:cNvSpPr txBox="1"/>
          <p:nvPr/>
        </p:nvSpPr>
        <p:spPr>
          <a:xfrm>
            <a:off x="5148064" y="3965050"/>
            <a:ext cx="3158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flickr.com/photos/nickwood-photos/48060345616/in/pool-british_isles_flora_and_fauna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8" tooltip="https://creativecommons.org/licenses/by-nc-sa/3.0/"/>
              </a:rPr>
              <a:t>CC BY-SA-NC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04241090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707EE-1FC4-14AD-80E4-5A029F19DB97}"/>
              </a:ext>
            </a:extLst>
          </p:cNvPr>
          <p:cNvSpPr txBox="1"/>
          <p:nvPr/>
        </p:nvSpPr>
        <p:spPr>
          <a:xfrm>
            <a:off x="1043608" y="476672"/>
            <a:ext cx="7128792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Biodiversity 1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948199-C52D-51EF-A4DE-3D596F2D2DD4}"/>
              </a:ext>
            </a:extLst>
          </p:cNvPr>
          <p:cNvGrpSpPr/>
          <p:nvPr/>
        </p:nvGrpSpPr>
        <p:grpSpPr>
          <a:xfrm>
            <a:off x="2654493" y="6073551"/>
            <a:ext cx="3988708" cy="523801"/>
            <a:chOff x="2064758" y="5877272"/>
            <a:chExt cx="4660017" cy="52380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A91EF44-EE14-A1CD-AABA-247FD5692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6F21AE-5CF0-CA71-64E4-785D04659F78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E007F1-C810-0696-FE7B-3E33AAEE5BA2}"/>
              </a:ext>
            </a:extLst>
          </p:cNvPr>
          <p:cNvSpPr txBox="1"/>
          <p:nvPr/>
        </p:nvSpPr>
        <p:spPr>
          <a:xfrm>
            <a:off x="1043609" y="1280805"/>
            <a:ext cx="464184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Ponds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 in Western, 2 in Eastern paddock</a:t>
            </a:r>
            <a:b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lined with stone work </a:t>
            </a:r>
            <a:b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insects colonising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C7BA8-4D69-7245-A8C3-2ADD706A7151}"/>
              </a:ext>
            </a:extLst>
          </p:cNvPr>
          <p:cNvSpPr txBox="1"/>
          <p:nvPr/>
        </p:nvSpPr>
        <p:spPr>
          <a:xfrm>
            <a:off x="1349651" y="4336372"/>
            <a:ext cx="427136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Birds</a:t>
            </a:r>
          </a:p>
          <a:p>
            <a:r>
              <a:rPr lang="en-US" sz="2200" dirty="0"/>
              <a:t>- Tawny Owl box not yet occupied</a:t>
            </a:r>
            <a:br>
              <a:rPr lang="en-US" sz="2200" dirty="0"/>
            </a:br>
            <a:r>
              <a:rPr lang="en-US" sz="2200" dirty="0"/>
              <a:t>- min 17 species foraging / breeding</a:t>
            </a:r>
          </a:p>
          <a:p>
            <a:r>
              <a:rPr lang="en-US" sz="2200" dirty="0"/>
              <a:t>- other species visit occasionally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625A3-9123-BEB4-49DB-0EDF66331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225" y="3821613"/>
            <a:ext cx="2223536" cy="1667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3AF1F1-F577-D669-CFFA-AEC1682E2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07" y="3001820"/>
            <a:ext cx="1768371" cy="11760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E11319-1F0C-4BDA-B111-AE3237ABC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22" y="3015547"/>
            <a:ext cx="1769067" cy="1176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99A2F-6C8A-9A85-03B3-2B9B9DE72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6804" y="1483404"/>
            <a:ext cx="2223538" cy="16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65868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30557-194C-CF78-AB2A-606D4C0E8FFD}"/>
              </a:ext>
            </a:extLst>
          </p:cNvPr>
          <p:cNvSpPr txBox="1"/>
          <p:nvPr/>
        </p:nvSpPr>
        <p:spPr>
          <a:xfrm>
            <a:off x="1043608" y="476672"/>
            <a:ext cx="7128792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Biodiversity 2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96290-6E17-D4BD-1AF6-205FC585C02D}"/>
              </a:ext>
            </a:extLst>
          </p:cNvPr>
          <p:cNvGrpSpPr/>
          <p:nvPr/>
        </p:nvGrpSpPr>
        <p:grpSpPr>
          <a:xfrm>
            <a:off x="2654493" y="6073551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1658156-A334-8A9F-1744-BA06CF603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9186EB-7C5A-2C07-B6BB-90B7238EA7CC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D46D3E-5C2C-E661-DDCB-6EC7FA447D2C}"/>
              </a:ext>
            </a:extLst>
          </p:cNvPr>
          <p:cNvSpPr txBox="1"/>
          <p:nvPr/>
        </p:nvSpPr>
        <p:spPr>
          <a:xfrm>
            <a:off x="1043608" y="1196752"/>
            <a:ext cx="6235233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Butterflies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transect instituted 2023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weekly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walk 1</a:t>
            </a:r>
            <a:r>
              <a:rPr lang="en-US" sz="22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April – 30</a:t>
            </a:r>
            <a:r>
              <a:rPr lang="en-US" sz="22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September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- follows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same route, counting butterflies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route takes in all the Orchard, College Way, 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&amp; part of Coronation Park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- 17 species recorded plus 2 day-flying moths in 2023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- 5 species recorded in first 4 weeks of April 2024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4A2B9-527D-ACD8-6A4B-029CF68EF832}"/>
              </a:ext>
            </a:extLst>
          </p:cNvPr>
          <p:cNvSpPr txBox="1"/>
          <p:nvPr/>
        </p:nvSpPr>
        <p:spPr>
          <a:xfrm>
            <a:off x="1982461" y="4806448"/>
            <a:ext cx="295763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Note: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recorders share the task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(others would be welcome)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6690E-AE04-5683-2231-787AD33FD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86193"/>
            <a:ext cx="1728192" cy="1296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6611FA-8AC2-97A8-031D-003328377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95" y="1134057"/>
            <a:ext cx="1509705" cy="2014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7782C5-318B-B65C-F362-37B99F98B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1" y="4180979"/>
            <a:ext cx="1302593" cy="1840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7D331-767E-829C-878A-15B85AF201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89" y="4437112"/>
            <a:ext cx="1748551" cy="13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583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16DA2-5E7F-A10E-651A-72DA7F822399}"/>
              </a:ext>
            </a:extLst>
          </p:cNvPr>
          <p:cNvSpPr txBox="1"/>
          <p:nvPr/>
        </p:nvSpPr>
        <p:spPr>
          <a:xfrm>
            <a:off x="1043608" y="476672"/>
            <a:ext cx="7128792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Events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6A47A1-F498-6386-040E-52D853B54456}"/>
              </a:ext>
            </a:extLst>
          </p:cNvPr>
          <p:cNvGrpSpPr/>
          <p:nvPr/>
        </p:nvGrpSpPr>
        <p:grpSpPr>
          <a:xfrm>
            <a:off x="2654493" y="6073551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A5A3F82-042D-FDEB-AB8C-B262B18BE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6BDA5F-45E5-1577-2D94-F6688BF67CB7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D43597-6015-5665-F556-668FDD96A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1453" y="2409352"/>
            <a:ext cx="2508543" cy="1881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5AF27-6532-379A-60D9-2CB076899EE7}"/>
              </a:ext>
            </a:extLst>
          </p:cNvPr>
          <p:cNvSpPr txBox="1"/>
          <p:nvPr/>
        </p:nvSpPr>
        <p:spPr>
          <a:xfrm>
            <a:off x="1065168" y="1278964"/>
            <a:ext cx="650607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May</a:t>
            </a:r>
            <a:r>
              <a:rPr lang="en-US" sz="2400" dirty="0"/>
              <a:t> – informal gathering of Friends in the Orchard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62E84-FF33-BF63-A679-2325B2C99A3D}"/>
              </a:ext>
            </a:extLst>
          </p:cNvPr>
          <p:cNvSpPr txBox="1"/>
          <p:nvPr/>
        </p:nvSpPr>
        <p:spPr>
          <a:xfrm>
            <a:off x="3421099" y="5000873"/>
            <a:ext cx="475130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Successful Apple Pressing in </a:t>
            </a:r>
            <a:r>
              <a:rPr lang="en-US" sz="2400" b="1" dirty="0"/>
              <a:t>October</a:t>
            </a:r>
          </a:p>
          <a:p>
            <a:r>
              <a:rPr lang="en-US" sz="2400" dirty="0"/>
              <a:t>- despite tree stripping incident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865F23-446B-E5E6-D2FF-F0E405EA2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2159" y="2285742"/>
            <a:ext cx="2838170" cy="212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C69CE-EB8D-8A98-2963-ECFCD9D98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7834" y="4388367"/>
            <a:ext cx="1829125" cy="1371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435D7-75A0-4A66-15C2-40C358437D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30" y="1958146"/>
            <a:ext cx="2377491" cy="20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15943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D9739-DBB7-F7E2-3305-9C9D0B9BCC1D}"/>
              </a:ext>
            </a:extLst>
          </p:cNvPr>
          <p:cNvSpPr txBox="1"/>
          <p:nvPr/>
        </p:nvSpPr>
        <p:spPr>
          <a:xfrm>
            <a:off x="1043608" y="443573"/>
            <a:ext cx="7128792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Communications</a:t>
            </a:r>
            <a:endParaRPr lang="fr-FR" sz="3200" b="1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01B0AE-815C-4E02-7679-7081D54C8CD3}"/>
              </a:ext>
            </a:extLst>
          </p:cNvPr>
          <p:cNvGrpSpPr/>
          <p:nvPr/>
        </p:nvGrpSpPr>
        <p:grpSpPr>
          <a:xfrm>
            <a:off x="2613650" y="5949280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E01B7F5-A66E-5EC8-1EFC-4148396B8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6D7748-3844-29E7-1175-46B519BD4389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17CBB5D-C345-BD47-8C4B-FF4A995BAD9E}"/>
              </a:ext>
            </a:extLst>
          </p:cNvPr>
          <p:cNvSpPr txBox="1"/>
          <p:nvPr/>
        </p:nvSpPr>
        <p:spPr>
          <a:xfrm>
            <a:off x="1065854" y="1326142"/>
            <a:ext cx="568925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Regular newsletters by email to members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37BCB-048A-800E-ED1E-6EBEF5686A9C}"/>
              </a:ext>
            </a:extLst>
          </p:cNvPr>
          <p:cNvSpPr txBox="1"/>
          <p:nvPr/>
        </p:nvSpPr>
        <p:spPr>
          <a:xfrm>
            <a:off x="2406732" y="3515439"/>
            <a:ext cx="56936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Web site updated</a:t>
            </a:r>
          </a:p>
          <a:p>
            <a:r>
              <a:rPr lang="en-GB" sz="2400" dirty="0">
                <a:hlinkClick r:id="rId3"/>
              </a:rPr>
              <a:t>www.dartmouthcommunityorchard.co.uk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FD762-AE21-E366-F991-0FB184E04220}"/>
              </a:ext>
            </a:extLst>
          </p:cNvPr>
          <p:cNvSpPr txBox="1"/>
          <p:nvPr/>
        </p:nvSpPr>
        <p:spPr>
          <a:xfrm>
            <a:off x="2411133" y="4604596"/>
            <a:ext cx="568925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Facebook &amp; Instagram being re-</a:t>
            </a:r>
            <a:r>
              <a:rPr lang="en-US" sz="2400" dirty="0" err="1"/>
              <a:t>energised</a:t>
            </a:r>
            <a:endParaRPr lang="en-US" sz="2400" dirty="0"/>
          </a:p>
          <a:p>
            <a:r>
              <a:rPr lang="en-GB" sz="2400" dirty="0">
                <a:hlinkClick r:id="rId4"/>
              </a:rPr>
              <a:t>Dartmouth Community Orchard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19D82-7EF6-B4F0-9D00-46EFA3E9B18A}"/>
              </a:ext>
            </a:extLst>
          </p:cNvPr>
          <p:cNvSpPr txBox="1"/>
          <p:nvPr/>
        </p:nvSpPr>
        <p:spPr>
          <a:xfrm>
            <a:off x="1061453" y="2056950"/>
            <a:ext cx="56936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Jon Hall, Friend, regular Orchard user &amp; media professional, volunteered to manage our website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263134638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C2208-D10D-0FD2-ABC2-98E6B9450FDF}"/>
              </a:ext>
            </a:extLst>
          </p:cNvPr>
          <p:cNvSpPr txBox="1"/>
          <p:nvPr/>
        </p:nvSpPr>
        <p:spPr>
          <a:xfrm>
            <a:off x="1070219" y="528935"/>
            <a:ext cx="7102181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Membership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C2FAB9-1A52-D5E1-D088-001D0176902C}"/>
              </a:ext>
            </a:extLst>
          </p:cNvPr>
          <p:cNvGrpSpPr/>
          <p:nvPr/>
        </p:nvGrpSpPr>
        <p:grpSpPr>
          <a:xfrm>
            <a:off x="2654493" y="5805264"/>
            <a:ext cx="3988708" cy="523801"/>
            <a:chOff x="2064758" y="5877272"/>
            <a:chExt cx="4660017" cy="52380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316A2F5-AA64-168D-6578-304D2791D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92BFC2-6F0D-E54D-3B98-AD858986E93E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9C45FB-1647-8C7D-06DB-EB07422A4B4D}"/>
              </a:ext>
            </a:extLst>
          </p:cNvPr>
          <p:cNvSpPr txBox="1"/>
          <p:nvPr/>
        </p:nvSpPr>
        <p:spPr>
          <a:xfrm>
            <a:off x="1070219" y="1349256"/>
            <a:ext cx="50859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 members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as of April 2024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866A9-E7CA-78EF-6F4F-C306C6C0C741}"/>
              </a:ext>
            </a:extLst>
          </p:cNvPr>
          <p:cNvSpPr txBox="1"/>
          <p:nvPr/>
        </p:nvSpPr>
        <p:spPr>
          <a:xfrm>
            <a:off x="3096406" y="2039700"/>
            <a:ext cx="50871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new members since the last AGM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E89AA-6824-D4B4-1A94-F89B7C48CEE2}"/>
              </a:ext>
            </a:extLst>
          </p:cNvPr>
          <p:cNvSpPr txBox="1"/>
          <p:nvPr/>
        </p:nvSpPr>
        <p:spPr>
          <a:xfrm>
            <a:off x="3086443" y="2655206"/>
            <a:ext cx="508595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 numbers lost </a:t>
            </a:r>
            <a:b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some long term Friends have died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others moved away </a:t>
            </a:r>
            <a:b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(wish us well when notifying us!)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4FFC9B-F892-3FBC-0307-B9B14CC7B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530" y="2270590"/>
            <a:ext cx="2233460" cy="1675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34552-8361-7E39-2FCF-AF9E65832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91841"/>
            <a:ext cx="1853952" cy="1390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8A0B67-5B5B-F844-C2B9-E43472BD5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91841"/>
            <a:ext cx="1853951" cy="1390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A9B8E3-C6A2-13CF-CD8D-5FDE9E415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85742"/>
            <a:ext cx="1853951" cy="13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18280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42D4AF-F111-3653-9B57-C64DD3BA65FD}"/>
              </a:ext>
            </a:extLst>
          </p:cNvPr>
          <p:cNvSpPr txBox="1"/>
          <p:nvPr/>
        </p:nvSpPr>
        <p:spPr>
          <a:xfrm>
            <a:off x="963228" y="3231898"/>
            <a:ext cx="720917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Biodiversity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9A2F2-DBE1-1A07-F1D0-651A9481C349}"/>
              </a:ext>
            </a:extLst>
          </p:cNvPr>
          <p:cNvSpPr txBox="1"/>
          <p:nvPr/>
        </p:nvSpPr>
        <p:spPr>
          <a:xfrm>
            <a:off x="963229" y="3702278"/>
            <a:ext cx="720917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- Ensuring the Bee Hives flourish - honey collection</a:t>
            </a:r>
          </a:p>
          <a:p>
            <a:r>
              <a:rPr lang="en-US" sz="2200" dirty="0"/>
              <a:t>- Ensuring the ponds are established</a:t>
            </a:r>
          </a:p>
          <a:p>
            <a:r>
              <a:rPr lang="en-US" sz="2200" dirty="0"/>
              <a:t>- Monitoring the new owl box &amp; reptile refugia</a:t>
            </a:r>
          </a:p>
          <a:p>
            <a:r>
              <a:rPr lang="en-US" sz="2200" dirty="0"/>
              <a:t>- Establishing a butterfly transect</a:t>
            </a:r>
            <a:endParaRPr lang="en-GB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AA557-AE93-646C-6484-015FCD712FB9}"/>
              </a:ext>
            </a:extLst>
          </p:cNvPr>
          <p:cNvSpPr txBox="1"/>
          <p:nvPr/>
        </p:nvSpPr>
        <p:spPr>
          <a:xfrm>
            <a:off x="963228" y="980728"/>
            <a:ext cx="720917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Site Management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C13E6-7F40-24E4-DE87-EBF440191E5D}"/>
              </a:ext>
            </a:extLst>
          </p:cNvPr>
          <p:cNvSpPr txBox="1"/>
          <p:nvPr/>
        </p:nvSpPr>
        <p:spPr>
          <a:xfrm>
            <a:off x="963228" y="1446223"/>
            <a:ext cx="7209172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- Monitoring the progress of Ash dieback</a:t>
            </a:r>
            <a:br>
              <a:rPr lang="en-US" sz="2200" dirty="0"/>
            </a:br>
            <a:r>
              <a:rPr lang="en-US" sz="2200" dirty="0"/>
              <a:t>- Installing a water and electricity supply in the sub-station</a:t>
            </a:r>
            <a:br>
              <a:rPr lang="en-US" sz="2200" dirty="0"/>
            </a:br>
            <a:r>
              <a:rPr lang="en-US" sz="2200" dirty="0"/>
              <a:t>- Improving the state of the grassland</a:t>
            </a:r>
            <a:br>
              <a:rPr lang="en-US" sz="2200" dirty="0"/>
            </a:br>
            <a:r>
              <a:rPr lang="en-US" sz="2200" dirty="0"/>
              <a:t>- Maintaining the programme of tree care and renewal</a:t>
            </a:r>
            <a:br>
              <a:rPr lang="en-US" sz="2200" dirty="0"/>
            </a:br>
            <a:r>
              <a:rPr lang="en-US" sz="2200" dirty="0"/>
              <a:t>- Path maintenance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3608" y="260648"/>
            <a:ext cx="6984776" cy="6480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2023 Priorities - 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3B7FA-57A4-690B-5808-7B13F22F37B0}"/>
              </a:ext>
            </a:extLst>
          </p:cNvPr>
          <p:cNvSpPr/>
          <p:nvPr/>
        </p:nvSpPr>
        <p:spPr>
          <a:xfrm>
            <a:off x="5780003" y="1544571"/>
            <a:ext cx="360040" cy="2790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24643-15CE-5FBC-31FA-D8092C73237E}"/>
              </a:ext>
            </a:extLst>
          </p:cNvPr>
          <p:cNvSpPr/>
          <p:nvPr/>
        </p:nvSpPr>
        <p:spPr>
          <a:xfrm>
            <a:off x="7740352" y="1879142"/>
            <a:ext cx="360040" cy="2790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56F0E-CB4D-4846-8150-B6CFC8BC1F74}"/>
              </a:ext>
            </a:extLst>
          </p:cNvPr>
          <p:cNvSpPr/>
          <p:nvPr/>
        </p:nvSpPr>
        <p:spPr>
          <a:xfrm>
            <a:off x="5419963" y="2199272"/>
            <a:ext cx="360040" cy="2790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59805-2915-384E-89B3-1BCB59344CCB}"/>
              </a:ext>
            </a:extLst>
          </p:cNvPr>
          <p:cNvSpPr/>
          <p:nvPr/>
        </p:nvSpPr>
        <p:spPr>
          <a:xfrm>
            <a:off x="7332833" y="2555235"/>
            <a:ext cx="360040" cy="2790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F645B0-8C9B-1442-D082-B5C0140E6761}"/>
              </a:ext>
            </a:extLst>
          </p:cNvPr>
          <p:cNvSpPr/>
          <p:nvPr/>
        </p:nvSpPr>
        <p:spPr>
          <a:xfrm>
            <a:off x="3347864" y="2889008"/>
            <a:ext cx="360040" cy="2790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F5EF82-B983-C060-C22B-28B30141EDC3}"/>
              </a:ext>
            </a:extLst>
          </p:cNvPr>
          <p:cNvSpPr/>
          <p:nvPr/>
        </p:nvSpPr>
        <p:spPr>
          <a:xfrm>
            <a:off x="6876256" y="3787935"/>
            <a:ext cx="360040" cy="2790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CEC2C-514D-AB04-B051-3EAA8D4DC830}"/>
              </a:ext>
            </a:extLst>
          </p:cNvPr>
          <p:cNvSpPr/>
          <p:nvPr/>
        </p:nvSpPr>
        <p:spPr>
          <a:xfrm>
            <a:off x="5239943" y="4146548"/>
            <a:ext cx="360040" cy="2790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1DBA7-B879-8185-792B-CC3114997CF8}"/>
              </a:ext>
            </a:extLst>
          </p:cNvPr>
          <p:cNvSpPr/>
          <p:nvPr/>
        </p:nvSpPr>
        <p:spPr>
          <a:xfrm>
            <a:off x="4932040" y="4817080"/>
            <a:ext cx="360040" cy="2790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42AE66-C0D4-3D95-85A0-84930ABBFD3F}"/>
              </a:ext>
            </a:extLst>
          </p:cNvPr>
          <p:cNvSpPr/>
          <p:nvPr/>
        </p:nvSpPr>
        <p:spPr>
          <a:xfrm>
            <a:off x="6444208" y="4431603"/>
            <a:ext cx="360040" cy="2790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123728" y="5301208"/>
            <a:ext cx="47525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Good result overall.</a:t>
            </a:r>
            <a:endParaRPr lang="en-GB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CC02D4-964C-55DC-43D0-5BFBD51D91B5}"/>
              </a:ext>
            </a:extLst>
          </p:cNvPr>
          <p:cNvGrpSpPr/>
          <p:nvPr/>
        </p:nvGrpSpPr>
        <p:grpSpPr>
          <a:xfrm>
            <a:off x="2654493" y="5805264"/>
            <a:ext cx="3988708" cy="523801"/>
            <a:chOff x="2064758" y="5877272"/>
            <a:chExt cx="4660017" cy="523801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EB5CEF10-17DA-7308-436E-0C5EC3403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72DA66-448F-00A8-B6D4-071E5B483992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14101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358649-2019-A32B-2067-FEF0AFC7C537}"/>
              </a:ext>
            </a:extLst>
          </p:cNvPr>
          <p:cNvGrpSpPr/>
          <p:nvPr/>
        </p:nvGrpSpPr>
        <p:grpSpPr>
          <a:xfrm>
            <a:off x="2654493" y="5805264"/>
            <a:ext cx="3988708" cy="523801"/>
            <a:chOff x="2064758" y="5877272"/>
            <a:chExt cx="4660017" cy="52380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8218E2A-C8C6-CE70-FF0C-335231176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92531E-3490-BFCD-5049-3EDD83BF1E08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83441C6-3FAA-06E3-F3F4-B63E8762A138}"/>
              </a:ext>
            </a:extLst>
          </p:cNvPr>
          <p:cNvSpPr txBox="1">
            <a:spLocks/>
          </p:cNvSpPr>
          <p:nvPr/>
        </p:nvSpPr>
        <p:spPr>
          <a:xfrm>
            <a:off x="1043608" y="620688"/>
            <a:ext cx="7128792" cy="7200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Amendments to the Constitution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BB25B-A889-EFC2-1BDF-E534BAE88352}"/>
              </a:ext>
            </a:extLst>
          </p:cNvPr>
          <p:cNvSpPr txBox="1"/>
          <p:nvPr/>
        </p:nvSpPr>
        <p:spPr>
          <a:xfrm>
            <a:off x="1490007" y="3018203"/>
            <a:ext cx="590465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changes:</a:t>
            </a:r>
            <a:b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inclusion of Village Green status </a:t>
            </a:r>
            <a:b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all appointments for two years</a:t>
            </a:r>
            <a:b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no restrictions on re-appointments</a:t>
            </a:r>
            <a:b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possibility of holding meetings remotely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0F77B-E04E-7761-3885-3D3684E9F14E}"/>
              </a:ext>
            </a:extLst>
          </p:cNvPr>
          <p:cNvSpPr txBox="1"/>
          <p:nvPr/>
        </p:nvSpPr>
        <p:spPr>
          <a:xfrm>
            <a:off x="1043608" y="1579321"/>
            <a:ext cx="633670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Aim of the changes: </a:t>
            </a:r>
            <a:b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to introduce more flexibility for post holders</a:t>
            </a:r>
            <a:b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to take account of recent developments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C02CB-4710-7645-17F5-BE6BE15C3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27637"/>
            <a:ext cx="1800200" cy="13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9911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4280" y="404664"/>
            <a:ext cx="6996111" cy="6480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2024 Priorities – Summary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F2AC88-AD13-48B4-3C4C-0B9F0489E4FB}"/>
              </a:ext>
            </a:extLst>
          </p:cNvPr>
          <p:cNvGrpSpPr/>
          <p:nvPr/>
        </p:nvGrpSpPr>
        <p:grpSpPr>
          <a:xfrm>
            <a:off x="2654493" y="5805264"/>
            <a:ext cx="3988708" cy="523801"/>
            <a:chOff x="2064758" y="5877272"/>
            <a:chExt cx="4660017" cy="52380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0E8E9EE-1C2B-6372-3A42-1AAAC1773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04418F-11D1-2E30-B1FE-A0392F2DBCBC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9273" y="2420888"/>
            <a:ext cx="71401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Maintain rolling programme of pruning and tree care.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4509120"/>
            <a:ext cx="453650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Repeat our two principal events </a:t>
            </a:r>
            <a:br>
              <a:rPr lang="en-GB" sz="2400" dirty="0"/>
            </a:br>
            <a:r>
              <a:rPr lang="en-GB" sz="2400" dirty="0"/>
              <a:t>– May Day &amp; Apple Pressing.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290870"/>
            <a:ext cx="62671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Monitor impact of Yellow Rattle on grass sward.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1844824"/>
            <a:ext cx="662473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Renew all-weather path surface - Western Paddock.  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4C79-A2CE-C230-BB26-7A9CB2048CED}"/>
              </a:ext>
            </a:extLst>
          </p:cNvPr>
          <p:cNvSpPr txBox="1"/>
          <p:nvPr/>
        </p:nvSpPr>
        <p:spPr>
          <a:xfrm>
            <a:off x="1120807" y="2996952"/>
            <a:ext cx="625991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Continue to accept new trees according to policy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CA549-EE41-71B2-BFC0-F63717B066E4}"/>
              </a:ext>
            </a:extLst>
          </p:cNvPr>
          <p:cNvSpPr txBox="1"/>
          <p:nvPr/>
        </p:nvSpPr>
        <p:spPr>
          <a:xfrm>
            <a:off x="1115616" y="3573016"/>
            <a:ext cx="34563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Acquire honey spinner  </a:t>
            </a:r>
            <a:br>
              <a:rPr lang="en-GB" sz="2400" dirty="0">
                <a:solidFill>
                  <a:sysClr val="windowText" lastClr="000000"/>
                </a:solidFill>
              </a:rPr>
            </a:br>
            <a:r>
              <a:rPr lang="en-GB" sz="2400" dirty="0">
                <a:solidFill>
                  <a:sysClr val="windowText" lastClr="000000"/>
                </a:solidFill>
              </a:rPr>
              <a:t>- obtain grant if possible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53E7E9-BD3C-0CAD-0D0E-D75713B6F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53" y="3573016"/>
            <a:ext cx="1545192" cy="231861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White-tailed Bumblebee on valerian_Berry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6763" y="2772308"/>
            <a:ext cx="1512378" cy="1008112"/>
          </a:xfrm>
          <a:prstGeom prst="rect">
            <a:avLst/>
          </a:prstGeom>
        </p:spPr>
      </p:pic>
      <p:pic>
        <p:nvPicPr>
          <p:cNvPr id="36" name="Picture 35" descr="2018 R2 Tree l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311" y="4077723"/>
            <a:ext cx="1907704" cy="1430778"/>
          </a:xfrm>
          <a:prstGeom prst="rect">
            <a:avLst/>
          </a:prstGeom>
        </p:spPr>
      </p:pic>
      <p:pic>
        <p:nvPicPr>
          <p:cNvPr id="31" name="Picture 30" descr="Small Tortoiseshell_E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177805"/>
            <a:ext cx="1440160" cy="20346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55576" y="404664"/>
            <a:ext cx="2304256" cy="792088"/>
            <a:chOff x="5652120" y="1052736"/>
            <a:chExt cx="2304256" cy="792088"/>
          </a:xfrm>
          <a:solidFill>
            <a:srgbClr val="00B050"/>
          </a:solidFill>
        </p:grpSpPr>
        <p:sp>
          <p:nvSpPr>
            <p:cNvPr id="10" name="Rounded Rectangle 9"/>
            <p:cNvSpPr/>
            <p:nvPr/>
          </p:nvSpPr>
          <p:spPr>
            <a:xfrm>
              <a:off x="5652120" y="1052736"/>
              <a:ext cx="2304256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5497" y="1125615"/>
              <a:ext cx="211750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chemeClr val="bg1"/>
                  </a:solidFill>
                </a:rPr>
                <a:t>Questions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576" y="5085184"/>
            <a:ext cx="2304256" cy="792088"/>
            <a:chOff x="683568" y="4581128"/>
            <a:chExt cx="2304256" cy="792088"/>
          </a:xfrm>
          <a:solidFill>
            <a:srgbClr val="00B050"/>
          </a:solidFill>
        </p:grpSpPr>
        <p:sp>
          <p:nvSpPr>
            <p:cNvPr id="14" name="Rounded Rectangle 13"/>
            <p:cNvSpPr/>
            <p:nvPr/>
          </p:nvSpPr>
          <p:spPr>
            <a:xfrm>
              <a:off x="683568" y="4581128"/>
              <a:ext cx="2304256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3114" y="4654007"/>
              <a:ext cx="1305165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chemeClr val="bg1"/>
                  </a:solidFill>
                </a:rPr>
                <a:t>Ideas </a:t>
              </a:r>
            </a:p>
          </p:txBody>
        </p:sp>
      </p:grpSp>
      <p:pic>
        <p:nvPicPr>
          <p:cNvPr id="28" name="Picture 27" descr="May Fund Day_Dangerous Dad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80420"/>
            <a:ext cx="2411760" cy="1808820"/>
          </a:xfrm>
          <a:prstGeom prst="rect">
            <a:avLst/>
          </a:prstGeom>
        </p:spPr>
      </p:pic>
      <p:pic>
        <p:nvPicPr>
          <p:cNvPr id="34" name="Picture 33" descr="mill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6759" y="476672"/>
            <a:ext cx="1795264" cy="23728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E195E2-D8EF-703E-4B0A-71E8FE870179}"/>
              </a:ext>
            </a:extLst>
          </p:cNvPr>
          <p:cNvGrpSpPr/>
          <p:nvPr/>
        </p:nvGrpSpPr>
        <p:grpSpPr>
          <a:xfrm>
            <a:off x="2654493" y="6001543"/>
            <a:ext cx="3988708" cy="523801"/>
            <a:chOff x="2064758" y="5877272"/>
            <a:chExt cx="4660017" cy="523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297217-27BA-9140-1EBF-05981EF75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81A8EA-17B7-020E-BFF2-780E73582A1A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D165BF7-6D9A-AECE-69A6-5B8C24B35D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82" y="714170"/>
            <a:ext cx="2095440" cy="2095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17D70-7064-728C-7B2C-B798304583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30" y="1338909"/>
            <a:ext cx="1569196" cy="2090091"/>
          </a:xfrm>
          <a:prstGeom prst="rect">
            <a:avLst/>
          </a:prstGeom>
        </p:spPr>
      </p:pic>
      <p:pic>
        <p:nvPicPr>
          <p:cNvPr id="30" name="Picture 29" descr="IMG_20181210_16195594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57767" y="2636912"/>
            <a:ext cx="2269088" cy="1512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EC1F10-3044-665C-E7F7-3BBD5F2D31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1" y="3101365"/>
            <a:ext cx="2221115" cy="166583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3607" y="620688"/>
            <a:ext cx="7195329" cy="7200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F4032-B18D-C14C-F699-7A02AC73D071}"/>
              </a:ext>
            </a:extLst>
          </p:cNvPr>
          <p:cNvGrpSpPr/>
          <p:nvPr/>
        </p:nvGrpSpPr>
        <p:grpSpPr>
          <a:xfrm>
            <a:off x="2654493" y="5929535"/>
            <a:ext cx="3988708" cy="523801"/>
            <a:chOff x="2064758" y="5877272"/>
            <a:chExt cx="4660017" cy="52380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75F5775-AA39-A868-341F-F723A20EA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E5D3C-04C9-1162-5174-AB7CEEF6B081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56E19C-D63D-2225-5D1E-931A0E8F22CD}"/>
              </a:ext>
            </a:extLst>
          </p:cNvPr>
          <p:cNvSpPr txBox="1"/>
          <p:nvPr/>
        </p:nvSpPr>
        <p:spPr>
          <a:xfrm>
            <a:off x="1060020" y="2656519"/>
            <a:ext cx="7200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Peter Aylward &amp; Lee Thorneywork </a:t>
            </a:r>
          </a:p>
          <a:p>
            <a:pPr algn="ctr"/>
            <a:r>
              <a:rPr lang="en-GB" sz="2400" i="1" dirty="0"/>
              <a:t>co-opted since last AGM: both now standing for election.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33F93-41FF-0750-0B83-B88B4D87ED16}"/>
              </a:ext>
            </a:extLst>
          </p:cNvPr>
          <p:cNvSpPr txBox="1"/>
          <p:nvPr/>
        </p:nvSpPr>
        <p:spPr>
          <a:xfrm>
            <a:off x="1043607" y="5088612"/>
            <a:ext cx="7200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Peter Shaw &amp; Alisa Kefford-Parker </a:t>
            </a:r>
            <a:r>
              <a:rPr lang="en-GB" i="1" dirty="0"/>
              <a:t>are not seeking re-election.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9A489-546D-BF73-C2F7-39356A456BAE}"/>
              </a:ext>
            </a:extLst>
          </p:cNvPr>
          <p:cNvSpPr txBox="1"/>
          <p:nvPr/>
        </p:nvSpPr>
        <p:spPr>
          <a:xfrm>
            <a:off x="1043608" y="1560488"/>
            <a:ext cx="721721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/>
              <a:t>Secretary</a:t>
            </a:r>
            <a:r>
              <a:rPr lang="en-GB" sz="2800" dirty="0"/>
              <a:t>	</a:t>
            </a:r>
            <a:r>
              <a:rPr lang="en-GB" sz="2400" i="1" dirty="0"/>
              <a:t>nomination – </a:t>
            </a:r>
            <a:r>
              <a:rPr lang="en-GB" sz="2400" b="1" dirty="0"/>
              <a:t>Julie Downing</a:t>
            </a:r>
            <a:endParaRPr lang="en-GB" sz="2800" b="1" dirty="0"/>
          </a:p>
          <a:p>
            <a:pPr lvl="1"/>
            <a:r>
              <a:rPr lang="en-GB" sz="2400" b="1" dirty="0"/>
              <a:t>Treasurer</a:t>
            </a:r>
            <a:r>
              <a:rPr lang="en-GB" sz="2800" dirty="0"/>
              <a:t>	</a:t>
            </a:r>
            <a:r>
              <a:rPr lang="en-GB" sz="2400" i="1" dirty="0"/>
              <a:t>nomination – </a:t>
            </a:r>
            <a:r>
              <a:rPr lang="en-GB" sz="2400" b="1" dirty="0"/>
              <a:t>Pamela Nicholson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C3E95-9AD3-6C89-DDBA-B8B8BC6B95D6}"/>
              </a:ext>
            </a:extLst>
          </p:cNvPr>
          <p:cNvSpPr txBox="1"/>
          <p:nvPr/>
        </p:nvSpPr>
        <p:spPr>
          <a:xfrm>
            <a:off x="1060020" y="3642009"/>
            <a:ext cx="7200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Current committee members continuing:</a:t>
            </a:r>
          </a:p>
          <a:p>
            <a:pPr algn="ctr"/>
            <a:r>
              <a:rPr lang="en-GB" sz="2400" b="1" dirty="0"/>
              <a:t>Jemma Pyne &amp; Sally Walley</a:t>
            </a:r>
            <a:br>
              <a:rPr lang="en-GB" sz="2400" b="1" dirty="0"/>
            </a:br>
            <a:r>
              <a:rPr lang="en-GB" sz="2400" i="1" dirty="0"/>
              <a:t>Town Groundsman </a:t>
            </a:r>
            <a:r>
              <a:rPr lang="en-GB" sz="2400" b="1" dirty="0"/>
              <a:t>Matt Horan </a:t>
            </a:r>
            <a:r>
              <a:rPr lang="en-GB" sz="2400" i="1" dirty="0"/>
              <a:t>continues his co-option.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Rectangle 409"/>
          <p:cNvSpPr>
            <a:spLocks noChangeArrowheads="1"/>
          </p:cNvSpPr>
          <p:nvPr/>
        </p:nvSpPr>
        <p:spPr bwMode="auto">
          <a:xfrm>
            <a:off x="5914429" y="5892800"/>
            <a:ext cx="395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35" name="Rectangle 411"/>
          <p:cNvSpPr>
            <a:spLocks noChangeArrowheads="1"/>
          </p:cNvSpPr>
          <p:nvPr/>
        </p:nvSpPr>
        <p:spPr bwMode="auto">
          <a:xfrm>
            <a:off x="8690402" y="5892800"/>
            <a:ext cx="395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41" name="Rectangle 417"/>
          <p:cNvSpPr>
            <a:spLocks noChangeArrowheads="1"/>
          </p:cNvSpPr>
          <p:nvPr/>
        </p:nvSpPr>
        <p:spPr bwMode="auto">
          <a:xfrm>
            <a:off x="1046265" y="6119813"/>
            <a:ext cx="13043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" name="Rectangle 419"/>
          <p:cNvSpPr>
            <a:spLocks noChangeArrowheads="1"/>
          </p:cNvSpPr>
          <p:nvPr/>
        </p:nvSpPr>
        <p:spPr bwMode="auto">
          <a:xfrm>
            <a:off x="5853824" y="6119813"/>
            <a:ext cx="13043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8" name="Rectangle 424"/>
          <p:cNvSpPr>
            <a:spLocks noChangeArrowheads="1"/>
          </p:cNvSpPr>
          <p:nvPr/>
        </p:nvSpPr>
        <p:spPr bwMode="auto">
          <a:xfrm>
            <a:off x="8629797" y="6119813"/>
            <a:ext cx="13043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9" name="Rectangle 425"/>
          <p:cNvSpPr>
            <a:spLocks noChangeArrowheads="1"/>
          </p:cNvSpPr>
          <p:nvPr/>
        </p:nvSpPr>
        <p:spPr bwMode="auto">
          <a:xfrm>
            <a:off x="322957" y="6116638"/>
            <a:ext cx="527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51" name="Rectangle 427"/>
          <p:cNvSpPr>
            <a:spLocks noChangeArrowheads="1"/>
          </p:cNvSpPr>
          <p:nvPr/>
        </p:nvSpPr>
        <p:spPr bwMode="auto">
          <a:xfrm>
            <a:off x="3139773" y="6116638"/>
            <a:ext cx="527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53" name="Rectangle 429"/>
          <p:cNvSpPr>
            <a:spLocks noChangeArrowheads="1"/>
          </p:cNvSpPr>
          <p:nvPr/>
        </p:nvSpPr>
        <p:spPr bwMode="auto">
          <a:xfrm>
            <a:off x="5914429" y="6116638"/>
            <a:ext cx="395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55" name="Rectangle 431"/>
          <p:cNvSpPr>
            <a:spLocks noChangeArrowheads="1"/>
          </p:cNvSpPr>
          <p:nvPr/>
        </p:nvSpPr>
        <p:spPr bwMode="auto">
          <a:xfrm>
            <a:off x="8690402" y="6116638"/>
            <a:ext cx="395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57" name="Rectangle 433"/>
          <p:cNvSpPr>
            <a:spLocks noChangeArrowheads="1"/>
          </p:cNvSpPr>
          <p:nvPr/>
        </p:nvSpPr>
        <p:spPr bwMode="auto">
          <a:xfrm>
            <a:off x="322957" y="6337300"/>
            <a:ext cx="527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58" name="Rectangle 434"/>
          <p:cNvSpPr>
            <a:spLocks noChangeArrowheads="1"/>
          </p:cNvSpPr>
          <p:nvPr/>
        </p:nvSpPr>
        <p:spPr bwMode="auto">
          <a:xfrm>
            <a:off x="322957" y="6337300"/>
            <a:ext cx="527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61" name="Rectangle 437"/>
          <p:cNvSpPr>
            <a:spLocks noChangeArrowheads="1"/>
          </p:cNvSpPr>
          <p:nvPr/>
        </p:nvSpPr>
        <p:spPr bwMode="auto">
          <a:xfrm>
            <a:off x="3139773" y="6337300"/>
            <a:ext cx="527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64" name="Rectangle 440"/>
          <p:cNvSpPr>
            <a:spLocks noChangeArrowheads="1"/>
          </p:cNvSpPr>
          <p:nvPr/>
        </p:nvSpPr>
        <p:spPr bwMode="auto">
          <a:xfrm>
            <a:off x="5914429" y="6337300"/>
            <a:ext cx="395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67" name="Rectangle 443"/>
          <p:cNvSpPr>
            <a:spLocks noChangeArrowheads="1"/>
          </p:cNvSpPr>
          <p:nvPr/>
        </p:nvSpPr>
        <p:spPr bwMode="auto">
          <a:xfrm>
            <a:off x="8690402" y="6337300"/>
            <a:ext cx="395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68" name="Rectangle 444"/>
          <p:cNvSpPr>
            <a:spLocks noChangeArrowheads="1"/>
          </p:cNvSpPr>
          <p:nvPr/>
        </p:nvSpPr>
        <p:spPr bwMode="auto">
          <a:xfrm>
            <a:off x="8690402" y="6337300"/>
            <a:ext cx="395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69" name="Rectangle 445"/>
          <p:cNvSpPr>
            <a:spLocks noChangeArrowheads="1"/>
          </p:cNvSpPr>
          <p:nvPr/>
        </p:nvSpPr>
        <p:spPr bwMode="auto">
          <a:xfrm>
            <a:off x="4749758" y="6345238"/>
            <a:ext cx="1251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5D489-F54F-4648-9C0C-61A059713A12}"/>
              </a:ext>
            </a:extLst>
          </p:cNvPr>
          <p:cNvSpPr txBox="1"/>
          <p:nvPr/>
        </p:nvSpPr>
        <p:spPr>
          <a:xfrm>
            <a:off x="1046265" y="260648"/>
            <a:ext cx="7067710" cy="5847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CC"/>
                </a:solidFill>
              </a:rPr>
              <a:t>Treasurer’s Report 2023</a:t>
            </a:r>
            <a:endParaRPr lang="en-GB" sz="3200" b="1" dirty="0">
              <a:solidFill>
                <a:srgbClr val="0066CC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F48A6E-5DA7-73D3-C8A3-B7B47DC37552}"/>
              </a:ext>
            </a:extLst>
          </p:cNvPr>
          <p:cNvGrpSpPr/>
          <p:nvPr/>
        </p:nvGrpSpPr>
        <p:grpSpPr>
          <a:xfrm>
            <a:off x="2383492" y="6073551"/>
            <a:ext cx="4660017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B267B1B-18BC-5BBF-A768-AC1159927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7AEE75-F4C1-01CB-8966-96B8EBEB0051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025C4A-1757-32DE-A7AF-E30BB7301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01011"/>
              </p:ext>
            </p:extLst>
          </p:nvPr>
        </p:nvGraphicFramePr>
        <p:xfrm>
          <a:off x="1176699" y="1044673"/>
          <a:ext cx="6769136" cy="4978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4102">
                  <a:extLst>
                    <a:ext uri="{9D8B030D-6E8A-4147-A177-3AD203B41FA5}">
                      <a16:colId xmlns:a16="http://schemas.microsoft.com/office/drawing/2014/main" val="2210251897"/>
                    </a:ext>
                  </a:extLst>
                </a:gridCol>
                <a:gridCol w="1029309">
                  <a:extLst>
                    <a:ext uri="{9D8B030D-6E8A-4147-A177-3AD203B41FA5}">
                      <a16:colId xmlns:a16="http://schemas.microsoft.com/office/drawing/2014/main" val="278802744"/>
                    </a:ext>
                  </a:extLst>
                </a:gridCol>
                <a:gridCol w="943534">
                  <a:extLst>
                    <a:ext uri="{9D8B030D-6E8A-4147-A177-3AD203B41FA5}">
                      <a16:colId xmlns:a16="http://schemas.microsoft.com/office/drawing/2014/main" val="2035070521"/>
                    </a:ext>
                  </a:extLst>
                </a:gridCol>
                <a:gridCol w="1000716">
                  <a:extLst>
                    <a:ext uri="{9D8B030D-6E8A-4147-A177-3AD203B41FA5}">
                      <a16:colId xmlns:a16="http://schemas.microsoft.com/office/drawing/2014/main" val="1335433411"/>
                    </a:ext>
                  </a:extLst>
                </a:gridCol>
                <a:gridCol w="1061475">
                  <a:extLst>
                    <a:ext uri="{9D8B030D-6E8A-4147-A177-3AD203B41FA5}">
                      <a16:colId xmlns:a16="http://schemas.microsoft.com/office/drawing/2014/main" val="4169697707"/>
                    </a:ext>
                  </a:extLst>
                </a:gridCol>
              </a:tblGrid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INCOME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954114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Donations and Subscriptions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£1,423.79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1,678.91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1,479.86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360.00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9354261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Seamoor Lottery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£355.50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483.00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510.50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698.50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434945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Grants/Investments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£5,000.00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500.00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6412452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Total Income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£6,779.29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2,161.91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2,490.36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1,058.50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3948716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78526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EXPENDITURE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633390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Solar project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£1,846.53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075802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Noticeboard/plaque/signs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1,248.10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003730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RHS Insurance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£90.00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90.00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 90.00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  90.00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293550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Orchard Link subscription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 12.00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  12.00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45476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FODCO website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100.00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132.75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310819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Pathways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£95.40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140.65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1,153.93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716377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Trees and consumables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£542.67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378.03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509.31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  91.58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997728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Beekeeping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£497.58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715.64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386.43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460691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Biodiversity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595.06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 12.00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547336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Gifts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£27.50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38.45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861028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Adjustments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£114.99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8839911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4393042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Total expenditure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£3,214.67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2,057.83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3,411.77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   326.33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984170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c/f from previous year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£2,161.91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1,673.12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2,594.53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 1,862.76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0981286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BALANCE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£5,201.82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2,161.91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£    1,673.12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 £     2,594.53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152145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8820" y="260648"/>
            <a:ext cx="7235588" cy="707886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66CC"/>
                </a:solidFill>
              </a:rPr>
              <a:t>Committee’s 2023 </a:t>
            </a:r>
            <a:r>
              <a:rPr lang="en-GB" sz="3200" b="1" dirty="0">
                <a:solidFill>
                  <a:srgbClr val="0070C0"/>
                </a:solidFill>
              </a:rPr>
              <a:t>Report 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EB999E-7864-F2C1-DFE2-3D94979FCDEC}"/>
              </a:ext>
            </a:extLst>
          </p:cNvPr>
          <p:cNvGrpSpPr/>
          <p:nvPr/>
        </p:nvGrpSpPr>
        <p:grpSpPr>
          <a:xfrm>
            <a:off x="2577646" y="6021288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F24E15D-C112-A7ED-5F17-434C38C0A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6DDC20-74AC-6638-5888-1E42217AF9E9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798C6D-66C7-F222-6525-7CAA9C93FEC5}"/>
              </a:ext>
            </a:extLst>
          </p:cNvPr>
          <p:cNvGrpSpPr/>
          <p:nvPr/>
        </p:nvGrpSpPr>
        <p:grpSpPr>
          <a:xfrm>
            <a:off x="1785036" y="1159806"/>
            <a:ext cx="5683157" cy="4799998"/>
            <a:chOff x="1547662" y="1159806"/>
            <a:chExt cx="5683157" cy="4799998"/>
          </a:xfrm>
        </p:grpSpPr>
        <p:sp>
          <p:nvSpPr>
            <p:cNvPr id="9" name="TextBox 8"/>
            <p:cNvSpPr txBox="1"/>
            <p:nvPr/>
          </p:nvSpPr>
          <p:spPr>
            <a:xfrm>
              <a:off x="1580945" y="1760556"/>
              <a:ext cx="564987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Trees – </a:t>
              </a:r>
              <a:r>
                <a:rPr lang="en-GB" sz="2800" i="1" dirty="0"/>
                <a:t>Jemma Pyne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0945" y="1159806"/>
              <a:ext cx="5649874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Site Management – </a:t>
              </a:r>
              <a:r>
                <a:rPr lang="en-GB" sz="2800" i="1" dirty="0"/>
                <a:t>Peter Shaw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838C7F-D668-4C2B-A832-661A168ADD8D}"/>
                </a:ext>
              </a:extLst>
            </p:cNvPr>
            <p:cNvSpPr txBox="1"/>
            <p:nvPr/>
          </p:nvSpPr>
          <p:spPr>
            <a:xfrm>
              <a:off x="1580945" y="4799086"/>
              <a:ext cx="5649872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Membership – </a:t>
              </a:r>
              <a:r>
                <a:rPr lang="en-GB" sz="2800" i="1" dirty="0"/>
                <a:t>Julie Downing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A92565-804C-4CC8-9BFA-296BD9D8F883}"/>
                </a:ext>
              </a:extLst>
            </p:cNvPr>
            <p:cNvSpPr txBox="1"/>
            <p:nvPr/>
          </p:nvSpPr>
          <p:spPr>
            <a:xfrm>
              <a:off x="1552569" y="4197542"/>
              <a:ext cx="5678248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Communications – </a:t>
              </a:r>
              <a:r>
                <a:rPr lang="en-GB" sz="2800" i="1" dirty="0"/>
                <a:t>Peter Shaw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54E434-1E62-4988-B6C9-917A200CD8FC}"/>
                </a:ext>
              </a:extLst>
            </p:cNvPr>
            <p:cNvSpPr txBox="1"/>
            <p:nvPr/>
          </p:nvSpPr>
          <p:spPr>
            <a:xfrm>
              <a:off x="1580944" y="3007098"/>
              <a:ext cx="564987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Biodiversity – </a:t>
              </a:r>
              <a:r>
                <a:rPr lang="en-GB" sz="2800" i="1" dirty="0"/>
                <a:t>Sally Walley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5DF531-0B59-4C19-AAC8-EB847D5A135F}"/>
                </a:ext>
              </a:extLst>
            </p:cNvPr>
            <p:cNvSpPr txBox="1"/>
            <p:nvPr/>
          </p:nvSpPr>
          <p:spPr>
            <a:xfrm>
              <a:off x="1547664" y="5436584"/>
              <a:ext cx="567824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Summary – </a:t>
              </a:r>
              <a:r>
                <a:rPr lang="en-GB" sz="2800" i="1" dirty="0"/>
                <a:t>Peter Shaw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2C2630-20CB-3869-A415-ABF31AE8E660}"/>
                </a:ext>
              </a:extLst>
            </p:cNvPr>
            <p:cNvSpPr txBox="1"/>
            <p:nvPr/>
          </p:nvSpPr>
          <p:spPr>
            <a:xfrm>
              <a:off x="1580945" y="2408180"/>
              <a:ext cx="5649874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Bees – </a:t>
              </a:r>
              <a:r>
                <a:rPr lang="en-GB" sz="2800" i="1" dirty="0"/>
                <a:t>Janie Dodd </a:t>
              </a:r>
              <a:r>
                <a:rPr lang="en-GB" sz="2000" i="1" dirty="0"/>
                <a:t>(for Pamela Nicholson)</a:t>
              </a:r>
              <a:endParaRPr lang="en-GB" sz="2800" i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E99501-9C14-8D04-9114-456DB975E217}"/>
                </a:ext>
              </a:extLst>
            </p:cNvPr>
            <p:cNvSpPr txBox="1"/>
            <p:nvPr/>
          </p:nvSpPr>
          <p:spPr>
            <a:xfrm>
              <a:off x="1547662" y="3609847"/>
              <a:ext cx="5683155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Events – </a:t>
              </a:r>
              <a:r>
                <a:rPr lang="en-GB" sz="2800" i="1" dirty="0"/>
                <a:t>Peter Shaw</a:t>
              </a:r>
            </a:p>
          </p:txBody>
        </p:sp>
      </p:grp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1BB5A3-F522-1060-13E2-B24B05C95720}"/>
              </a:ext>
            </a:extLst>
          </p:cNvPr>
          <p:cNvSpPr txBox="1"/>
          <p:nvPr/>
        </p:nvSpPr>
        <p:spPr>
          <a:xfrm>
            <a:off x="954833" y="511806"/>
            <a:ext cx="7056784" cy="646331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Site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Management 1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240E2-ADC6-2351-62DF-7BB055017C28}"/>
              </a:ext>
            </a:extLst>
          </p:cNvPr>
          <p:cNvGrpSpPr/>
          <p:nvPr/>
        </p:nvGrpSpPr>
        <p:grpSpPr>
          <a:xfrm>
            <a:off x="2654493" y="6021288"/>
            <a:ext cx="3988708" cy="523801"/>
            <a:chOff x="2064758" y="5877272"/>
            <a:chExt cx="4660017" cy="52380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9CD27B1-BDE0-9D02-1823-76B510871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3D704C-1B63-76FA-02AE-4EAE69FF8969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4B3A14-EB2E-6714-8509-33F0D37CCB7B}"/>
              </a:ext>
            </a:extLst>
          </p:cNvPr>
          <p:cNvSpPr txBox="1"/>
          <p:nvPr/>
        </p:nvSpPr>
        <p:spPr>
          <a:xfrm>
            <a:off x="985440" y="1772816"/>
            <a:ext cx="5124253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/>
              <a:t>bi-weekly strimming Ridge Hill entrance area &amp; path edges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/>
              <a:t>complete strim of grassland annually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/>
              <a:t>plus occasional jobs, e.g. tree planting, </a:t>
            </a:r>
            <a:br>
              <a:rPr lang="en-GB" sz="2200" dirty="0"/>
            </a:br>
            <a:r>
              <a:rPr lang="en-GB" sz="2200" dirty="0"/>
              <a:t>step making (hives &amp; transect),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/>
              <a:t>Yellow Rattle trial seeding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/>
              <a:t>ash die back – 1 tree felled; 1 oak sapling planted (donated by DTC)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ABD80D-2DC0-85D2-9214-E02D71ADB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5665" y="2057203"/>
            <a:ext cx="2275098" cy="1706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9ECC68-F319-53D8-C131-97A6D8855F32}"/>
              </a:ext>
            </a:extLst>
          </p:cNvPr>
          <p:cNvSpPr txBox="1"/>
          <p:nvPr/>
        </p:nvSpPr>
        <p:spPr>
          <a:xfrm>
            <a:off x="2343056" y="1239143"/>
            <a:ext cx="428033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Matt Horan and his team’s work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C52173-DFD7-A73A-C6D2-E32D11D97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4288440"/>
            <a:ext cx="2376264" cy="17821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3D11A-D7E4-C704-8CB6-AE16D8F06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40" y="4653136"/>
            <a:ext cx="1933340" cy="14500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093312-A3FC-17E5-B81E-F5211A315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0" y="4645591"/>
            <a:ext cx="1699660" cy="12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1034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4EACA-7B60-6777-F973-D871A14332D4}"/>
              </a:ext>
            </a:extLst>
          </p:cNvPr>
          <p:cNvSpPr txBox="1"/>
          <p:nvPr/>
        </p:nvSpPr>
        <p:spPr>
          <a:xfrm>
            <a:off x="954833" y="511806"/>
            <a:ext cx="7056784" cy="646331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Site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Management 2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AA511E-B158-AF58-6D60-C72130102831}"/>
              </a:ext>
            </a:extLst>
          </p:cNvPr>
          <p:cNvGrpSpPr/>
          <p:nvPr/>
        </p:nvGrpSpPr>
        <p:grpSpPr>
          <a:xfrm>
            <a:off x="2654493" y="6073551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382D236-A5EE-683D-1ECE-4FB525569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F4D2D3-FF3B-376F-2F7C-BFBC8348FB96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5AE9BD-6985-ADBC-579B-A81F36DBB1BB}"/>
              </a:ext>
            </a:extLst>
          </p:cNvPr>
          <p:cNvSpPr txBox="1"/>
          <p:nvPr/>
        </p:nvSpPr>
        <p:spPr>
          <a:xfrm>
            <a:off x="971600" y="1870803"/>
            <a:ext cx="544916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/>
              <a:t>paths project progressing: scope, funding, quotations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 repairs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picnic bench</a:t>
            </a: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FFEBA-FA11-F0D9-5EFE-C90F839B0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4263" y="2345370"/>
            <a:ext cx="1772377" cy="13292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84840B-D57F-9CD8-8C91-65A76599820C}"/>
              </a:ext>
            </a:extLst>
          </p:cNvPr>
          <p:cNvSpPr txBox="1"/>
          <p:nvPr/>
        </p:nvSpPr>
        <p:spPr>
          <a:xfrm>
            <a:off x="955011" y="1312885"/>
            <a:ext cx="61986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Rhys Andrews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(Properties Officer)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work</a:t>
            </a:r>
            <a:endParaRPr lang="de-DE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CA5C7E-08B4-AD3F-7053-9B055B5DF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1" y="3419530"/>
            <a:ext cx="3686783" cy="2097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80C4DD-8469-CD80-AD53-8075530F3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454262" y="4182422"/>
            <a:ext cx="1772382" cy="132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B3E6-DB5E-18CF-EDC3-B7A55922B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6557" y="3657905"/>
            <a:ext cx="1772379" cy="13292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7E6601-3581-8945-FECF-5CBA4578B0A3}"/>
              </a:ext>
            </a:extLst>
          </p:cNvPr>
          <p:cNvSpPr txBox="1"/>
          <p:nvPr/>
        </p:nvSpPr>
        <p:spPr>
          <a:xfrm>
            <a:off x="2901029" y="5559623"/>
            <a:ext cx="316439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Council input increased</a:t>
            </a:r>
          </a:p>
        </p:txBody>
      </p:sp>
    </p:spTree>
    <p:extLst>
      <p:ext uri="{BB962C8B-B14F-4D97-AF65-F5344CB8AC3E}">
        <p14:creationId xmlns:p14="http://schemas.microsoft.com/office/powerpoint/2010/main" val="3842260361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138639-D042-F13F-CD1F-917980F1626B}"/>
              </a:ext>
            </a:extLst>
          </p:cNvPr>
          <p:cNvSpPr txBox="1"/>
          <p:nvPr/>
        </p:nvSpPr>
        <p:spPr>
          <a:xfrm>
            <a:off x="1043608" y="511806"/>
            <a:ext cx="7056784" cy="646331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Site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Management 3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6B97E-CAAF-D972-F53E-91574FD5A304}"/>
              </a:ext>
            </a:extLst>
          </p:cNvPr>
          <p:cNvGrpSpPr/>
          <p:nvPr/>
        </p:nvGrpSpPr>
        <p:grpSpPr>
          <a:xfrm>
            <a:off x="2654493" y="6145559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B72DD7E-5DAF-F71E-D5FB-D93413766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9A3524-ABDC-7BE5-94DE-C20E6B9EBD21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3AA0D2-CA15-7DBB-AC7E-CD4089A99D52}"/>
              </a:ext>
            </a:extLst>
          </p:cNvPr>
          <p:cNvSpPr txBox="1"/>
          <p:nvPr/>
        </p:nvSpPr>
        <p:spPr>
          <a:xfrm>
            <a:off x="1034651" y="1206586"/>
            <a:ext cx="4401445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Electricity Installation</a:t>
            </a:r>
          </a:p>
          <a:p>
            <a:r>
              <a:rPr lang="en-GB" sz="2400" b="1" dirty="0"/>
              <a:t>   - financed by DTC grant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200" dirty="0"/>
              <a:t>solar panels &amp; battery storage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200" dirty="0"/>
              <a:t>lighting &amp; power point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77459E-D4D6-BDAE-08D7-A7CCD672A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1" y="2780928"/>
            <a:ext cx="2304256" cy="1728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9A6F7-5BC0-41A0-E18A-173A4E6CDE7C}"/>
              </a:ext>
            </a:extLst>
          </p:cNvPr>
          <p:cNvSpPr txBox="1"/>
          <p:nvPr/>
        </p:nvSpPr>
        <p:spPr>
          <a:xfrm>
            <a:off x="3832823" y="5775647"/>
            <a:ext cx="42939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With great thanks to </a:t>
            </a:r>
            <a:r>
              <a:rPr lang="en-US" sz="2400" b="1" dirty="0"/>
              <a:t>Pete Forey</a:t>
            </a:r>
            <a:r>
              <a:rPr lang="en-GB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839D8-6975-4BB1-B6BB-7A2A47CEE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99" y="1451257"/>
            <a:ext cx="2304256" cy="4064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28777-8869-B941-4E0F-A7764548F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2544" y="3118683"/>
            <a:ext cx="2841887" cy="21314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9D3492-4A51-CA14-809A-60C833213A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1" y="4535093"/>
            <a:ext cx="2280847" cy="15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6790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43299-0FD7-646E-FA09-B4C37BF7F1DC}"/>
              </a:ext>
            </a:extLst>
          </p:cNvPr>
          <p:cNvSpPr txBox="1"/>
          <p:nvPr/>
        </p:nvSpPr>
        <p:spPr>
          <a:xfrm>
            <a:off x="1043608" y="511806"/>
            <a:ext cx="7056784" cy="646331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Site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Management 4</a:t>
            </a:r>
            <a:endParaRPr lang="fr-FR" sz="32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CFDADD-4ADC-92EF-D070-36B1C794CD2C}"/>
              </a:ext>
            </a:extLst>
          </p:cNvPr>
          <p:cNvGrpSpPr/>
          <p:nvPr/>
        </p:nvGrpSpPr>
        <p:grpSpPr>
          <a:xfrm>
            <a:off x="2123728" y="6145559"/>
            <a:ext cx="3988708" cy="523801"/>
            <a:chOff x="2064758" y="5877272"/>
            <a:chExt cx="4660017" cy="5238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8BC5548-93F5-1A5C-8E9D-0C53E4F32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758" y="5877272"/>
              <a:ext cx="571464" cy="5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BAD499-71D9-A4D6-7FBC-16F2DE62B6E4}"/>
                </a:ext>
              </a:extLst>
            </p:cNvPr>
            <p:cNvSpPr txBox="1"/>
            <p:nvPr/>
          </p:nvSpPr>
          <p:spPr>
            <a:xfrm>
              <a:off x="2636222" y="6021288"/>
              <a:ext cx="408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Friends of Dartmouth Community Orchard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EDAF9B-00D6-5EC9-A8F0-DA13AC1EADD6}"/>
              </a:ext>
            </a:extLst>
          </p:cNvPr>
          <p:cNvSpPr txBox="1"/>
          <p:nvPr/>
        </p:nvSpPr>
        <p:spPr>
          <a:xfrm>
            <a:off x="463778" y="5220922"/>
            <a:ext cx="525658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20 members participated in Working Parties</a:t>
            </a:r>
            <a:r>
              <a:rPr lang="en-GB" sz="2200" dirty="0"/>
              <a:t> </a:t>
            </a:r>
          </a:p>
          <a:p>
            <a:pPr algn="ctr"/>
            <a:r>
              <a:rPr lang="en-GB" sz="2200" dirty="0"/>
              <a:t>124 hours of effort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834B-22E7-16E7-AE90-79EDC016F9AF}"/>
              </a:ext>
            </a:extLst>
          </p:cNvPr>
          <p:cNvSpPr txBox="1"/>
          <p:nvPr/>
        </p:nvSpPr>
        <p:spPr>
          <a:xfrm>
            <a:off x="2339752" y="1268760"/>
            <a:ext cx="5904656" cy="3508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Working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tree management </a:t>
            </a:r>
            <a:br>
              <a:rPr lang="en-US" sz="2200" dirty="0"/>
            </a:br>
            <a:r>
              <a:rPr lang="en-US" sz="2200" dirty="0"/>
              <a:t>- epiphytic growth and dead boughs removed </a:t>
            </a:r>
            <a:br>
              <a:rPr lang="en-US" sz="2200" dirty="0"/>
            </a:br>
            <a:r>
              <a:rPr lang="en-US" sz="2200" dirty="0"/>
              <a:t>- scrub clearance around apple trees</a:t>
            </a:r>
          </a:p>
          <a:p>
            <a:r>
              <a:rPr lang="en-US" sz="2200" dirty="0"/>
              <a:t>     - leaning trees propped</a:t>
            </a:r>
          </a:p>
          <a:p>
            <a:r>
              <a:rPr lang="en-US" sz="2200" dirty="0"/>
              <a:t>     - young trees’ membrane &amp; woodchip renewed </a:t>
            </a:r>
            <a:br>
              <a:rPr lang="en-US" sz="2200" dirty="0"/>
            </a:br>
            <a:r>
              <a:rPr lang="en-US" sz="2200" dirty="0"/>
              <a:t>     - label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grisellinea, ivy  &amp; buddleia control round </a:t>
            </a:r>
            <a:br>
              <a:rPr lang="en-US" sz="2200" dirty="0"/>
            </a:br>
            <a:r>
              <a:rPr lang="en-US" sz="2200" dirty="0"/>
              <a:t>sub-station &amp; shelter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clearance along ambulance station boundary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20E5D-08BA-B741-239C-03C37256C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5144"/>
            <a:ext cx="2433356" cy="1825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0215E7-8402-D2C2-BACE-4D361D98F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418" y="1542470"/>
            <a:ext cx="2320895" cy="1740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C4800A-286E-70F3-3AE0-BF0E1C0EC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67473"/>
            <a:ext cx="1864337" cy="13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9095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On-screen Show (4:3)</PresentationFormat>
  <Paragraphs>239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Dartmouth  Community Orchard</dc:title>
  <dc:creator>Peter</dc:creator>
  <cp:lastModifiedBy>Julie Downing</cp:lastModifiedBy>
  <cp:revision>326</cp:revision>
  <dcterms:created xsi:type="dcterms:W3CDTF">2016-01-18T18:06:52Z</dcterms:created>
  <dcterms:modified xsi:type="dcterms:W3CDTF">2024-05-08T14:18:28Z</dcterms:modified>
</cp:coreProperties>
</file>